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DE0C7-84D9-4218-B717-EB739DB70424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C2C75-16F1-4B83-A113-999C08B67F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0591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AC2C75-16F1-4B83-A113-999C08B67FE1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873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D426E-6DC8-B86F-64B1-B4E2588F3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589AF5-73F9-D163-5343-2CC96B3A9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034DB-0F0C-E891-F4C6-69B47F79F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BD2EB-FFF6-574E-BAE2-61D4BA10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284FF-F312-E26F-DE52-0251672E8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771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2896-DD66-FE41-7F42-5DAAFBDF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DD143F-07D8-3B6A-F848-815F7B3E5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6DF2-482C-5531-0AED-21E3D413C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B13EB-80C6-348C-A971-312C8295A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16583-4ECA-0842-A52C-46783052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836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BC12B3-4DBA-737E-6EEE-442F01075C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A683D-64FB-36FD-D5A1-AE587F214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E3667-4DE9-9211-1CD6-134D56D8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30276-1D29-DDA9-FE43-1081F7E38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D24A9-DA4D-34AF-2CC0-DDAFCA370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039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3CBB6-A0AB-DD7D-5B08-226DAB1BC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B4ED1-1777-2E33-E105-8C1FEF249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84431-330F-8B35-29D6-BE1B1BA4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8F31E-A6F4-37BF-8D5B-EFE0FAB1C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405A6-8772-096D-55AD-0377BBE5B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421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7C68B-E2BF-73D1-EA60-750542076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9BAEB-27A4-E724-6D2A-1B74D8C87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FEEA3-6221-C164-2E50-EAF61354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910B9-EF7F-5D96-2479-B8CE0B89E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274D9-D3E0-CCCC-5DE3-73FB6E73F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56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60E23-5DAA-8F59-345E-423A6EF22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4B97F-5D98-D3A9-6298-E3EBAAD772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EA501-795B-617C-A452-BA6099480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B3E9B-23D4-69D1-38BF-ABBD578F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38539-4C3E-1D7C-75C5-F257AB75D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D9243-F7D1-FEFA-FD56-023107537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08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3D9C8-9446-BD5B-777F-EDF221AF3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9E7BC-8D7B-CE2A-BF13-5A9928690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94D9D-4183-E895-F208-E1B5BB49E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40106C-D58A-5FAF-DDBF-5E107D97F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BC0F2-9CC5-FB55-169F-B5D99C2A2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E7FB45-D65F-19B1-1925-48F7C18C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F1BA34-3DB6-D2C7-68D6-4D7116ECB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F2DB98-2BC1-182F-8A46-C99D3931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03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77781-7B21-41F1-EFBA-31FA71C77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2AD0F6-24B9-13ED-428D-2C517018B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4796EA-81E0-6DD4-56F7-58AE8167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00723-F7D0-2033-AB6A-258ACD6B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597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C02766-F31B-49B5-9091-E69A8DC36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CC55E-0922-AB29-E749-BDB596165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E209C-9439-A588-461C-DB6A24DD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125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689CD-C8FD-6CFC-A0E1-2AF211AB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CCB7E-4303-E469-2DC5-974D3756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70137-27E0-3791-BAE9-EE9746439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61DC3-E251-E027-6E3D-E5F7C8EB0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7E6763-42A6-64DB-4B5E-7EF1B350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7C8950-CCFA-323A-8EDC-BD3DC6CC4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541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3D37-DDC9-1489-FBAC-2FB542EB5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32EEC8-302A-C97F-C2D1-85BB444703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698FB-166E-FB4A-7A31-469304B00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DB1AB-D693-6863-6094-1A6E4CFAE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C194D-98CA-BFDA-DBCB-7246DCFDF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EF421-DACC-0DA3-3D6F-50DC0A28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523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7E48F5-376E-9C32-6E1F-8177A68BB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D4BAC-F870-C30E-B01A-44B07DD1A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65C5E-9AF2-E3A4-DAE5-090A211CC2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C8FA7-2674-4C56-BA21-7FA29F46FBDB}" type="datetimeFigureOut">
              <a:rPr lang="en-IN" smtClean="0"/>
              <a:t>02-09-2025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BB7C2-3467-104D-B117-66A04F51B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4D8F5-AFFA-2343-9979-013B12BA6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018D2-042E-4596-BA0B-BE1C1C4ABBA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015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84398B5-F6B1-8676-B4B8-7F342790B8BB}"/>
              </a:ext>
            </a:extLst>
          </p:cNvPr>
          <p:cNvGrpSpPr/>
          <p:nvPr/>
        </p:nvGrpSpPr>
        <p:grpSpPr>
          <a:xfrm>
            <a:off x="127707" y="7784"/>
            <a:ext cx="11850936" cy="1245587"/>
            <a:chOff x="66747" y="89064"/>
            <a:chExt cx="11850936" cy="124558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1503C24-6681-965A-225B-5EB1DD01EF88}"/>
                </a:ext>
              </a:extLst>
            </p:cNvPr>
            <p:cNvSpPr txBox="1"/>
            <p:nvPr/>
          </p:nvSpPr>
          <p:spPr>
            <a:xfrm>
              <a:off x="629920" y="165100"/>
              <a:ext cx="1093216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PANDIT JAWAHARLAL NEHRU COLLEGE OF AGRICULTURE AND RESEARCH INSTITUTE, KARAIKAL 609 603.</a:t>
              </a:r>
            </a:p>
            <a:p>
              <a:pPr algn="ctr"/>
              <a:r>
                <a:rPr lang="en-IN" sz="1400" b="1" dirty="0">
                  <a:solidFill>
                    <a:schemeClr val="accent4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(A Government of Puducherry Institution affiliated to Pondicherry University and accredited by ICAR and NAAC)</a:t>
              </a:r>
            </a:p>
            <a:p>
              <a:pPr algn="ctr"/>
              <a:r>
                <a:rPr lang="en-IN" sz="14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DBT(GOI) SPONSORED STAR COLLEGE SCHEME - (24.02.2022 to 23.08.2025) </a:t>
              </a:r>
            </a:p>
            <a:p>
              <a:pPr algn="ctr"/>
              <a:r>
                <a:rPr lang="en-IN" sz="1400" b="1" dirty="0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PHASE I – STRENGTHENING COMPONENT</a:t>
              </a:r>
              <a:r>
                <a:rPr lang="en-IN" sz="14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IN" sz="1400" b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BUDGET UTILISATION</a:t>
              </a:r>
            </a:p>
          </p:txBody>
        </p:sp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FB6B2EF9-AC57-AE08-5E37-B1BC547DDA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47" y="89064"/>
              <a:ext cx="733533" cy="691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24F0EA72-0944-7FE9-41AE-0F646F08AA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9480" y="612838"/>
              <a:ext cx="693240" cy="6959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61F414D-CCAF-4678-F02E-0275905649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2744" y="257639"/>
              <a:ext cx="1034939" cy="9399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351B691-C409-62ED-CECD-1937A5BE8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396"/>
              </p:ext>
            </p:extLst>
          </p:nvPr>
        </p:nvGraphicFramePr>
        <p:xfrm>
          <a:off x="101600" y="1221740"/>
          <a:ext cx="11938001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483">
                  <a:extLst>
                    <a:ext uri="{9D8B030D-6E8A-4147-A177-3AD203B41FA5}">
                      <a16:colId xmlns:a16="http://schemas.microsoft.com/office/drawing/2014/main" val="2093796476"/>
                    </a:ext>
                  </a:extLst>
                </a:gridCol>
                <a:gridCol w="1423000">
                  <a:extLst>
                    <a:ext uri="{9D8B030D-6E8A-4147-A177-3AD203B41FA5}">
                      <a16:colId xmlns:a16="http://schemas.microsoft.com/office/drawing/2014/main" val="3777188928"/>
                    </a:ext>
                  </a:extLst>
                </a:gridCol>
                <a:gridCol w="1073971">
                  <a:extLst>
                    <a:ext uri="{9D8B030D-6E8A-4147-A177-3AD203B41FA5}">
                      <a16:colId xmlns:a16="http://schemas.microsoft.com/office/drawing/2014/main" val="2406373568"/>
                    </a:ext>
                  </a:extLst>
                </a:gridCol>
                <a:gridCol w="990534">
                  <a:extLst>
                    <a:ext uri="{9D8B030D-6E8A-4147-A177-3AD203B41FA5}">
                      <a16:colId xmlns:a16="http://schemas.microsoft.com/office/drawing/2014/main" val="2617912757"/>
                    </a:ext>
                  </a:extLst>
                </a:gridCol>
                <a:gridCol w="1011170">
                  <a:extLst>
                    <a:ext uri="{9D8B030D-6E8A-4147-A177-3AD203B41FA5}">
                      <a16:colId xmlns:a16="http://schemas.microsoft.com/office/drawing/2014/main" val="3215708124"/>
                    </a:ext>
                  </a:extLst>
                </a:gridCol>
                <a:gridCol w="969691">
                  <a:extLst>
                    <a:ext uri="{9D8B030D-6E8A-4147-A177-3AD203B41FA5}">
                      <a16:colId xmlns:a16="http://schemas.microsoft.com/office/drawing/2014/main" val="1483331171"/>
                    </a:ext>
                  </a:extLst>
                </a:gridCol>
                <a:gridCol w="959787">
                  <a:extLst>
                    <a:ext uri="{9D8B030D-6E8A-4147-A177-3AD203B41FA5}">
                      <a16:colId xmlns:a16="http://schemas.microsoft.com/office/drawing/2014/main" val="2369428972"/>
                    </a:ext>
                  </a:extLst>
                </a:gridCol>
                <a:gridCol w="927355">
                  <a:extLst>
                    <a:ext uri="{9D8B030D-6E8A-4147-A177-3AD203B41FA5}">
                      <a16:colId xmlns:a16="http://schemas.microsoft.com/office/drawing/2014/main" val="143520402"/>
                    </a:ext>
                  </a:extLst>
                </a:gridCol>
                <a:gridCol w="927932">
                  <a:extLst>
                    <a:ext uri="{9D8B030D-6E8A-4147-A177-3AD203B41FA5}">
                      <a16:colId xmlns:a16="http://schemas.microsoft.com/office/drawing/2014/main" val="3536059517"/>
                    </a:ext>
                  </a:extLst>
                </a:gridCol>
                <a:gridCol w="938358">
                  <a:extLst>
                    <a:ext uri="{9D8B030D-6E8A-4147-A177-3AD203B41FA5}">
                      <a16:colId xmlns:a16="http://schemas.microsoft.com/office/drawing/2014/main" val="1524615091"/>
                    </a:ext>
                  </a:extLst>
                </a:gridCol>
                <a:gridCol w="1240720">
                  <a:extLst>
                    <a:ext uri="{9D8B030D-6E8A-4147-A177-3AD203B41FA5}">
                      <a16:colId xmlns:a16="http://schemas.microsoft.com/office/drawing/2014/main" val="3285414147"/>
                    </a:ext>
                  </a:extLst>
                </a:gridCol>
              </a:tblGrid>
              <a:tr h="3454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</a:p>
                    <a:p>
                      <a:pPr algn="ctr"/>
                      <a:endParaRPr lang="en-IN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GRANT  SANCTIONED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EXPENDITURE BOOKED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29683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IN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IN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35718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2025-2026</a:t>
                      </a: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</a:p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2025-2026</a:t>
                      </a:r>
                    </a:p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11955391"/>
                  </a:ext>
                </a:extLst>
              </a:tr>
              <a:tr h="17018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AGRONOMY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2,12,319.00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7,87,681.00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2,02,195.00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IN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IN" sz="1200" b="1" dirty="0">
                          <a:solidFill>
                            <a:srgbClr val="66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Carry over budget of the unspent amount of previous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0319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2,99,972.00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9127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Contingency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baseline="300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2,009.00</a:t>
                      </a:r>
                      <a:endParaRPr lang="en-IN" sz="1400" b="1" baseline="300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27,714.00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979026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Total (A)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2,14,356.00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3,30.000.00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11,15,367.00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2,04,232.00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738624"/>
                  </a:ext>
                </a:extLst>
              </a:tr>
              <a:tr h="259080">
                <a:tc rowSpan="4"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HORTICULTURE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99,602.00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9,00,398.00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99,002.00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IN" sz="1400" b="1" baseline="30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</a:t>
                      </a:r>
                      <a:r>
                        <a:rPr lang="en-IN" sz="1200" b="1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Unspent NR grant of Rs.11,169/- in 2323-2024 was refunded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734490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77,257.00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2,99,317.00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2,22,743.00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77,256.00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751758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Contingency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117179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Total (B)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1,00,285.00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3,30.000.00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12,29,715.00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99,685.00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2,52,743.00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77,256.00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221517"/>
                  </a:ext>
                </a:extLst>
              </a:tr>
              <a:tr h="274320">
                <a:tc rowSpan="4"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AGRICULTURAL ENTOMOLOGY</a:t>
                      </a:r>
                    </a:p>
                    <a:p>
                      <a:pPr algn="ctr"/>
                      <a:r>
                        <a:rPr lang="en-IN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PLANT PATHOLOGY AND AGRICULTURAL MICROBIOLOGY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9,99,555.00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IN" sz="1400" b="1" baseline="300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IN" sz="12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Excluding Rs.398/- taken as bank charges</a:t>
                      </a:r>
                    </a:p>
                    <a:p>
                      <a:endParaRPr lang="en-IN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IN" sz="1200" b="1" baseline="30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1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Rs.36,37,366.00 on including the bank charge of Rs.398/-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607419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47,548.00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2,52,452.00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47,548.00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8227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Contingency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39,879.00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004267"/>
                  </a:ext>
                </a:extLst>
              </a:tr>
              <a:tr h="6120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Total (C)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47,993.00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12,91,886.00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47,993.00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3,40,000.00</a:t>
                      </a:r>
                    </a:p>
                    <a:p>
                      <a:pPr algn="r"/>
                      <a:endParaRPr lang="en-IN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77,256.00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274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 + 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3,62,634.00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77,257.00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36,36,968.00</a:t>
                      </a:r>
                      <a:r>
                        <a:rPr lang="en-IN" sz="1400" b="1" baseline="30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400" b="1" baseline="30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</a:t>
                      </a:r>
                      <a:r>
                        <a:rPr lang="en-IN" sz="10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3,51,465.00</a:t>
                      </a:r>
                      <a:endParaRPr lang="en-IN" sz="1000" b="1" baseline="30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9,22,743.00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77,256.00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20789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AC0251D-F583-B255-ADA3-F108A5C5C755}"/>
              </a:ext>
            </a:extLst>
          </p:cNvPr>
          <p:cNvSpPr txBox="1"/>
          <p:nvPr/>
        </p:nvSpPr>
        <p:spPr>
          <a:xfrm>
            <a:off x="2306320" y="6372860"/>
            <a:ext cx="7279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Rs. 1,00.000 received as travel grant had been fully utilised – Not included in the above table </a:t>
            </a:r>
          </a:p>
        </p:txBody>
      </p:sp>
    </p:spTree>
    <p:extLst>
      <p:ext uri="{BB962C8B-B14F-4D97-AF65-F5344CB8AC3E}">
        <p14:creationId xmlns:p14="http://schemas.microsoft.com/office/powerpoint/2010/main" val="220201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5D3F4-050D-773F-2007-5426C079D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637BC23-F113-975E-0E7C-49A4A214492F}"/>
              </a:ext>
            </a:extLst>
          </p:cNvPr>
          <p:cNvGrpSpPr/>
          <p:nvPr/>
        </p:nvGrpSpPr>
        <p:grpSpPr>
          <a:xfrm>
            <a:off x="66747" y="89064"/>
            <a:ext cx="11850936" cy="1245587"/>
            <a:chOff x="66747" y="89064"/>
            <a:chExt cx="11850936" cy="124558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0992C3A-82C1-3231-2A4E-CB77A398EDD4}"/>
                </a:ext>
              </a:extLst>
            </p:cNvPr>
            <p:cNvSpPr txBox="1"/>
            <p:nvPr/>
          </p:nvSpPr>
          <p:spPr>
            <a:xfrm>
              <a:off x="629920" y="165100"/>
              <a:ext cx="1093216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PANDIT JAWAHARLAL NEHRU COLLEGE OF AGRICULTURE AND RESEARCH INSTITUTE, KARAIKAL 609 603.</a:t>
              </a:r>
            </a:p>
            <a:p>
              <a:pPr algn="ctr"/>
              <a:r>
                <a:rPr lang="en-IN" sz="1400" b="1" dirty="0">
                  <a:solidFill>
                    <a:schemeClr val="accent4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(A Government of Puducherry Institution affiliated to Pondicherry University and accredited by ICAR and NAAC)</a:t>
              </a:r>
            </a:p>
            <a:p>
              <a:pPr algn="ctr"/>
              <a:r>
                <a:rPr lang="en-IN" sz="14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DBT(GOI) SPONSORED STAR COLLEGE SCHEME - (24.02.2022 to 23.08.2025) </a:t>
              </a:r>
            </a:p>
            <a:p>
              <a:pPr algn="ctr"/>
              <a:r>
                <a:rPr lang="en-IN" sz="1400" b="1" dirty="0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PHASE I – STRENGTHENING COMPONENT</a:t>
              </a:r>
              <a:r>
                <a:rPr lang="en-IN" sz="14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IN" sz="1400" b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BUDGET UTILISATION  - AEN, PAT, AGM (III DEPARTMENT)</a:t>
              </a:r>
            </a:p>
          </p:txBody>
        </p:sp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25F70337-D09E-1C9F-FB4E-00F2EA99F6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47" y="89064"/>
              <a:ext cx="733533" cy="691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98A7A564-054F-B17E-DF22-BA43F079A4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9480" y="612838"/>
              <a:ext cx="693240" cy="6959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B519A0-9EC9-0AC3-C8FB-AEBEC560B1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2744" y="257639"/>
              <a:ext cx="1034939" cy="9399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E38D0C-2A8C-8A97-1AC7-85F480B0B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162463"/>
              </p:ext>
            </p:extLst>
          </p:nvPr>
        </p:nvGraphicFramePr>
        <p:xfrm>
          <a:off x="172720" y="1374140"/>
          <a:ext cx="11744963" cy="519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720">
                  <a:extLst>
                    <a:ext uri="{9D8B030D-6E8A-4147-A177-3AD203B41FA5}">
                      <a16:colId xmlns:a16="http://schemas.microsoft.com/office/drawing/2014/main" val="2093796476"/>
                    </a:ext>
                  </a:extLst>
                </a:gridCol>
                <a:gridCol w="1401201">
                  <a:extLst>
                    <a:ext uri="{9D8B030D-6E8A-4147-A177-3AD203B41FA5}">
                      <a16:colId xmlns:a16="http://schemas.microsoft.com/office/drawing/2014/main" val="3777188928"/>
                    </a:ext>
                  </a:extLst>
                </a:gridCol>
                <a:gridCol w="1057519">
                  <a:extLst>
                    <a:ext uri="{9D8B030D-6E8A-4147-A177-3AD203B41FA5}">
                      <a16:colId xmlns:a16="http://schemas.microsoft.com/office/drawing/2014/main" val="2406373568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617912757"/>
                    </a:ext>
                  </a:extLst>
                </a:gridCol>
                <a:gridCol w="995680">
                  <a:extLst>
                    <a:ext uri="{9D8B030D-6E8A-4147-A177-3AD203B41FA5}">
                      <a16:colId xmlns:a16="http://schemas.microsoft.com/office/drawing/2014/main" val="3215708124"/>
                    </a:ext>
                  </a:extLst>
                </a:gridCol>
                <a:gridCol w="954836">
                  <a:extLst>
                    <a:ext uri="{9D8B030D-6E8A-4147-A177-3AD203B41FA5}">
                      <a16:colId xmlns:a16="http://schemas.microsoft.com/office/drawing/2014/main" val="1483331171"/>
                    </a:ext>
                  </a:extLst>
                </a:gridCol>
                <a:gridCol w="945084">
                  <a:extLst>
                    <a:ext uri="{9D8B030D-6E8A-4147-A177-3AD203B41FA5}">
                      <a16:colId xmlns:a16="http://schemas.microsoft.com/office/drawing/2014/main" val="2369428972"/>
                    </a:ext>
                  </a:extLst>
                </a:gridCol>
                <a:gridCol w="913149">
                  <a:extLst>
                    <a:ext uri="{9D8B030D-6E8A-4147-A177-3AD203B41FA5}">
                      <a16:colId xmlns:a16="http://schemas.microsoft.com/office/drawing/2014/main" val="143520402"/>
                    </a:ext>
                  </a:extLst>
                </a:gridCol>
                <a:gridCol w="913717">
                  <a:extLst>
                    <a:ext uri="{9D8B030D-6E8A-4147-A177-3AD203B41FA5}">
                      <a16:colId xmlns:a16="http://schemas.microsoft.com/office/drawing/2014/main" val="3536059517"/>
                    </a:ext>
                  </a:extLst>
                </a:gridCol>
                <a:gridCol w="923983">
                  <a:extLst>
                    <a:ext uri="{9D8B030D-6E8A-4147-A177-3AD203B41FA5}">
                      <a16:colId xmlns:a16="http://schemas.microsoft.com/office/drawing/2014/main" val="1524615091"/>
                    </a:ext>
                  </a:extLst>
                </a:gridCol>
                <a:gridCol w="1221714">
                  <a:extLst>
                    <a:ext uri="{9D8B030D-6E8A-4147-A177-3AD203B41FA5}">
                      <a16:colId xmlns:a16="http://schemas.microsoft.com/office/drawing/2014/main" val="3285414147"/>
                    </a:ext>
                  </a:extLst>
                </a:gridCol>
              </a:tblGrid>
              <a:tr h="3454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</a:p>
                    <a:p>
                      <a:pPr algn="ctr"/>
                      <a:endParaRPr lang="en-IN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GRANT  SANCTIONED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IN" sz="14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EXPENDITURE BOOKED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29683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IN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IN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IN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35718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r>
                        <a:rPr lang="en-IN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2025-2026</a:t>
                      </a:r>
                      <a:r>
                        <a:rPr lang="en-IN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</a:p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2025-2026</a:t>
                      </a:r>
                    </a:p>
                    <a:p>
                      <a:pPr algn="ctr"/>
                      <a:r>
                        <a:rPr lang="en-IN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11955391"/>
                  </a:ext>
                </a:extLst>
              </a:tr>
              <a:tr h="17018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AGRICULTURAL ENTOMOLOGY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3,99,555.00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IN" sz="1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IN" sz="1200" b="1" dirty="0">
                          <a:solidFill>
                            <a:srgbClr val="66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Carry over budget of the unspent amount of previous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0319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47,548.00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1,02,452.00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47,548.00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9127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Contingency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19,879.00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979026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Total (A)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47,993.00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5,21,886.00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47,993.00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738624"/>
                  </a:ext>
                </a:extLst>
              </a:tr>
              <a:tr h="259080">
                <a:tc rowSpan="4">
                  <a:txBody>
                    <a:bodyPr/>
                    <a:lstStyle/>
                    <a:p>
                      <a:pPr algn="ctr"/>
                      <a:r>
                        <a:rPr lang="en-IN" sz="11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PLANT PATHOLOGY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IN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IN" sz="12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734490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IN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751758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Contingency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117179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Total (B)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IN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IN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IN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221517"/>
                  </a:ext>
                </a:extLst>
              </a:tr>
              <a:tr h="274320">
                <a:tc rowSpan="4">
                  <a:txBody>
                    <a:bodyPr/>
                    <a:lstStyle/>
                    <a:p>
                      <a:pPr algn="ctr"/>
                      <a:r>
                        <a:rPr lang="en-IN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AGRICULTURAL MICRTOBIOLOGY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607419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Recurring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8227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Contingency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004267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Total (C)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274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 + 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47,993.00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12,91,886.00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47,993.00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3,40,000.00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b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207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666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552</Words>
  <Application>Microsoft Office PowerPoint</Application>
  <PresentationFormat>Widescreen</PresentationFormat>
  <Paragraphs>304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Sundaram V</dc:creator>
  <cp:lastModifiedBy>Sundaram V</cp:lastModifiedBy>
  <cp:revision>35</cp:revision>
  <cp:lastPrinted>2025-09-02T06:15:46Z</cp:lastPrinted>
  <dcterms:created xsi:type="dcterms:W3CDTF">2025-08-21T05:14:04Z</dcterms:created>
  <dcterms:modified xsi:type="dcterms:W3CDTF">2025-09-02T09:26:35Z</dcterms:modified>
</cp:coreProperties>
</file>